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3"/>
  </p:notesMasterIdLst>
  <p:sldIdLst>
    <p:sldId id="256" r:id="rId2"/>
    <p:sldId id="257" r:id="rId3"/>
    <p:sldId id="258" r:id="rId4"/>
    <p:sldId id="259" r:id="rId5"/>
    <p:sldId id="266" r:id="rId6"/>
    <p:sldId id="261" r:id="rId7"/>
    <p:sldId id="262" r:id="rId8"/>
    <p:sldId id="263" r:id="rId9"/>
    <p:sldId id="264" r:id="rId10"/>
    <p:sldId id="267"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78" y="3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731CE9-92E1-446C-9458-71D0A0778441}" type="datetimeFigureOut">
              <a:rPr lang="en-US" smtClean="0"/>
              <a:t>11/24/2016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5D9ACE-DA95-4EDF-915C-70847415360C}" type="slidenum">
              <a:rPr lang="en-US" smtClean="0"/>
              <a:t>‹#›</a:t>
            </a:fld>
            <a:endParaRPr lang="en-US"/>
          </a:p>
        </p:txBody>
      </p:sp>
    </p:spTree>
    <p:extLst>
      <p:ext uri="{BB962C8B-B14F-4D97-AF65-F5344CB8AC3E}">
        <p14:creationId xmlns:p14="http://schemas.microsoft.com/office/powerpoint/2010/main" val="2711451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5D9ACE-DA95-4EDF-915C-70847415360C}" type="slidenum">
              <a:rPr lang="en-US" smtClean="0"/>
              <a:t>5</a:t>
            </a:fld>
            <a:endParaRPr lang="en-US"/>
          </a:p>
        </p:txBody>
      </p:sp>
    </p:spTree>
    <p:extLst>
      <p:ext uri="{BB962C8B-B14F-4D97-AF65-F5344CB8AC3E}">
        <p14:creationId xmlns:p14="http://schemas.microsoft.com/office/powerpoint/2010/main" val="8509714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11/24/2016</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11/24/2016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11/24/2016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11/24/2016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11/24/2016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11/24/2016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11/24/2016</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1.wav"/><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www.youtube.com/watch?v=ubGzbj59_Xs"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n.wikipedia.org/wiki/Border_control" TargetMode="External"/><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en.wikipedia.org/wiki/Seaport" TargetMode="External"/><Relationship Id="rId4" Type="http://schemas.openxmlformats.org/officeDocument/2006/relationships/hyperlink" Target="https://en.wikipedia.org/wiki/Airpor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en.wikipedia.org/wiki/Border_barrier" TargetMode="External"/><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hyperlink" Target="https://en.wikipedia.org/wiki/Border_control" TargetMode="External"/><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hyperlink" Target="https://www.dhs.gov/sites/default/files/publications/LPR%20Flow%20Report%202014_508.pdf" TargetMode="External"/><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BORDERS AND VISAS</a:t>
            </a:r>
            <a:endParaRPr lang="en-US" dirty="0"/>
          </a:p>
        </p:txBody>
      </p:sp>
      <p:sp>
        <p:nvSpPr>
          <p:cNvPr id="3" name="Subtitle 2"/>
          <p:cNvSpPr>
            <a:spLocks noGrp="1"/>
          </p:cNvSpPr>
          <p:nvPr>
            <p:ph type="subTitle" idx="1"/>
          </p:nvPr>
        </p:nvSpPr>
        <p:spPr>
          <a:xfrm>
            <a:off x="3962399" y="4385732"/>
            <a:ext cx="7197726" cy="2269901"/>
          </a:xfrm>
        </p:spPr>
        <p:txBody>
          <a:bodyPr>
            <a:normAutofit fontScale="92500" lnSpcReduction="10000"/>
          </a:bodyPr>
          <a:lstStyle/>
          <a:p>
            <a:r>
              <a:rPr lang="en-US" dirty="0" smtClean="0"/>
              <a:t>DO WE NEED THOSE???</a:t>
            </a:r>
          </a:p>
          <a:p>
            <a:endParaRPr lang="en-US" dirty="0"/>
          </a:p>
          <a:p>
            <a:pPr algn="l"/>
            <a:r>
              <a:rPr lang="en-US" dirty="0" smtClean="0"/>
              <a:t>Why do we need them?</a:t>
            </a:r>
          </a:p>
          <a:p>
            <a:pPr algn="l"/>
            <a:endParaRPr lang="en-US" dirty="0"/>
          </a:p>
          <a:p>
            <a:pPr algn="l"/>
            <a:endParaRPr lang="en-US" dirty="0" smtClean="0"/>
          </a:p>
          <a:p>
            <a:pPr algn="ctr"/>
            <a:r>
              <a:rPr lang="en-US" dirty="0" smtClean="0"/>
              <a:t>When do we need them?</a:t>
            </a: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685" y="221192"/>
            <a:ext cx="4173660" cy="2777381"/>
          </a:xfrm>
          <a:prstGeom prst="rect">
            <a:avLst/>
          </a:prstGeom>
          <a:scene3d>
            <a:camera prst="orthographicFront">
              <a:rot lat="0" lon="21299999" rev="0"/>
            </a:camera>
            <a:lightRig rig="threePt" dir="t"/>
          </a:scene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9431" y="1690816"/>
            <a:ext cx="3147113" cy="167846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14944" y="221192"/>
            <a:ext cx="3653731" cy="2431392"/>
          </a:xfrm>
          <a:prstGeom prst="rect">
            <a:avLst/>
          </a:prstGeom>
        </p:spPr>
      </p:pic>
    </p:spTree>
    <p:extLst>
      <p:ext uri="{BB962C8B-B14F-4D97-AF65-F5344CB8AC3E}">
        <p14:creationId xmlns:p14="http://schemas.microsoft.com/office/powerpoint/2010/main" val="2863571224"/>
      </p:ext>
    </p:extLst>
  </p:cSld>
  <p:clrMapOvr>
    <a:masterClrMapping/>
  </p:clrMapOvr>
  <mc:AlternateContent xmlns:mc="http://schemas.openxmlformats.org/markup-compatibility/2006">
    <mc:Choice xmlns:p14="http://schemas.microsoft.com/office/powerpoint/2010/main" Requires="p14">
      <p:transition spd="med" p14:dur="700">
        <p:fade/>
        <p:sndAc>
          <p:stSnd>
            <p:snd r:embed="rId2" name="suction.wav"/>
          </p:stSnd>
        </p:sndAc>
      </p:transition>
    </mc:Choice>
    <mc:Fallback>
      <p:transition spd="med">
        <p:fade/>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68" y="99544"/>
            <a:ext cx="10131425" cy="1456267"/>
          </a:xfrm>
        </p:spPr>
        <p:txBody>
          <a:bodyPr>
            <a:normAutofit/>
          </a:bodyPr>
          <a:lstStyle/>
          <a:p>
            <a:r>
              <a:rPr lang="en-US" sz="2400" dirty="0">
                <a:solidFill>
                  <a:srgbClr val="18276C">
                    <a:lumMod val="40000"/>
                    <a:lumOff val="60000"/>
                  </a:srgbClr>
                </a:solidFill>
                <a:latin typeface="Times New Roman" panose="02020603050405020304" pitchFamily="18" charset="0"/>
                <a:cs typeface="Times New Roman" panose="02020603050405020304" pitchFamily="18" charset="0"/>
                <a:hlinkClick r:id="rId3"/>
              </a:rPr>
              <a:t>https://</a:t>
            </a:r>
            <a:r>
              <a:rPr lang="en-US" sz="2400" dirty="0" smtClean="0">
                <a:solidFill>
                  <a:srgbClr val="18276C">
                    <a:lumMod val="40000"/>
                    <a:lumOff val="60000"/>
                  </a:srgbClr>
                </a:solidFill>
                <a:latin typeface="Times New Roman" panose="02020603050405020304" pitchFamily="18" charset="0"/>
                <a:cs typeface="Times New Roman" panose="02020603050405020304" pitchFamily="18" charset="0"/>
                <a:hlinkClick r:id="rId3"/>
              </a:rPr>
              <a:t>www.youtube.com/watch?v=ubGzbj59_Xs</a:t>
            </a:r>
            <a:r>
              <a:rPr lang="en-US" sz="2400" dirty="0" smtClean="0">
                <a:solidFill>
                  <a:srgbClr val="18276C">
                    <a:lumMod val="40000"/>
                    <a:lumOff val="60000"/>
                  </a:srgbClr>
                </a:solidFill>
                <a:latin typeface="Times New Roman" panose="02020603050405020304" pitchFamily="18" charset="0"/>
                <a:cs typeface="Times New Roman" panose="02020603050405020304" pitchFamily="18" charset="0"/>
              </a:rPr>
              <a:t/>
            </a:r>
            <a:br>
              <a:rPr lang="en-US" sz="2400" dirty="0" smtClean="0">
                <a:solidFill>
                  <a:srgbClr val="18276C">
                    <a:lumMod val="40000"/>
                    <a:lumOff val="60000"/>
                  </a:srgbClr>
                </a:solidFill>
                <a:latin typeface="Times New Roman" panose="02020603050405020304" pitchFamily="18" charset="0"/>
                <a:cs typeface="Times New Roman" panose="02020603050405020304" pitchFamily="18" charset="0"/>
              </a:rPr>
            </a:br>
            <a:r>
              <a:rPr lang="en-US" sz="2400" dirty="0">
                <a:solidFill>
                  <a:srgbClr val="18276C">
                    <a:lumMod val="40000"/>
                    <a:lumOff val="60000"/>
                  </a:srgbClr>
                </a:solidFill>
                <a:latin typeface="Times New Roman" panose="02020603050405020304" pitchFamily="18" charset="0"/>
                <a:cs typeface="Times New Roman" panose="02020603050405020304" pitchFamily="18" charset="0"/>
              </a:rPr>
              <a:t/>
            </a:r>
            <a:br>
              <a:rPr lang="en-US" sz="2400" dirty="0">
                <a:solidFill>
                  <a:srgbClr val="18276C">
                    <a:lumMod val="40000"/>
                    <a:lumOff val="60000"/>
                  </a:srgbClr>
                </a:solidFill>
                <a:latin typeface="Times New Roman" panose="02020603050405020304" pitchFamily="18" charset="0"/>
                <a:cs typeface="Times New Roman" panose="02020603050405020304" pitchFamily="18" charset="0"/>
              </a:rPr>
            </a:br>
            <a:endParaRPr lang="en-US" sz="2400" dirty="0"/>
          </a:p>
        </p:txBody>
      </p:sp>
      <p:pic>
        <p:nvPicPr>
          <p:cNvPr id="4" name="Content Placeholder 3"/>
          <p:cNvPicPr>
            <a:picLocks noGrp="1" noChangeAspect="1"/>
          </p:cNvPicPr>
          <p:nvPr>
            <p:ph idx="1"/>
          </p:nvPr>
        </p:nvPicPr>
        <p:blipFill>
          <a:blip r:embed="rId4"/>
          <a:stretch>
            <a:fillRect/>
          </a:stretch>
        </p:blipFill>
        <p:spPr>
          <a:xfrm>
            <a:off x="5109981" y="1349115"/>
            <a:ext cx="7082019" cy="5311514"/>
          </a:xfrm>
          <a:prstGeom prst="rect">
            <a:avLst/>
          </a:prstGeom>
        </p:spPr>
      </p:pic>
      <p:sp>
        <p:nvSpPr>
          <p:cNvPr id="5" name="Rectangle 4"/>
          <p:cNvSpPr/>
          <p:nvPr/>
        </p:nvSpPr>
        <p:spPr>
          <a:xfrm>
            <a:off x="0" y="3218773"/>
            <a:ext cx="5109981" cy="1815882"/>
          </a:xfrm>
          <a:prstGeom prst="rect">
            <a:avLst/>
          </a:prstGeom>
        </p:spPr>
        <p:txBody>
          <a:bodyPr wrap="square">
            <a:spAutoFit/>
          </a:bodyPr>
          <a:lstStyle/>
          <a:p>
            <a:r>
              <a:rPr lang="en-US" sz="2800" i="1" dirty="0">
                <a:solidFill>
                  <a:schemeClr val="accent4">
                    <a:lumMod val="75000"/>
                  </a:schemeClr>
                </a:solidFill>
              </a:rPr>
              <a:t>Why immigration will </a:t>
            </a:r>
            <a:r>
              <a:rPr lang="en-US" sz="2800" i="1" dirty="0" smtClean="0">
                <a:solidFill>
                  <a:schemeClr val="accent4">
                    <a:lumMod val="75000"/>
                  </a:schemeClr>
                </a:solidFill>
              </a:rPr>
              <a:t>never </a:t>
            </a:r>
            <a:r>
              <a:rPr lang="en-US" sz="2800" i="1" dirty="0">
                <a:solidFill>
                  <a:schemeClr val="accent4">
                    <a:lumMod val="75000"/>
                  </a:schemeClr>
                </a:solidFill>
              </a:rPr>
              <a:t>help reducing world poverty as it is basically pointless. Moreover, it is even damaging those countries</a:t>
            </a:r>
            <a:r>
              <a:rPr lang="en-US" sz="2800" i="1" dirty="0" smtClean="0">
                <a:solidFill>
                  <a:schemeClr val="accent4">
                    <a:lumMod val="75000"/>
                  </a:schemeClr>
                </a:solidFill>
              </a:rPr>
              <a:t>. </a:t>
            </a:r>
            <a:endParaRPr lang="en-US" sz="2800" i="1" dirty="0">
              <a:solidFill>
                <a:schemeClr val="accent4">
                  <a:lumMod val="75000"/>
                </a:schemeClr>
              </a:solidFill>
            </a:endParaRPr>
          </a:p>
        </p:txBody>
      </p:sp>
    </p:spTree>
    <p:extLst>
      <p:ext uri="{BB962C8B-B14F-4D97-AF65-F5344CB8AC3E}">
        <p14:creationId xmlns:p14="http://schemas.microsoft.com/office/powerpoint/2010/main" val="1447689451"/>
      </p:ext>
    </p:extLst>
  </p:cSld>
  <p:clrMapOvr>
    <a:masterClrMapping/>
  </p:clrMapOvr>
  <mc:AlternateContent xmlns:mc="http://schemas.openxmlformats.org/markup-compatibility/2006">
    <mc:Choice xmlns:p14="http://schemas.microsoft.com/office/powerpoint/2010/main" Requires="p14">
      <p:transition spd="slow" p14:dur="2000">
        <p:sndAc>
          <p:stSnd>
            <p:snd r:embed="rId2" name="suction.wav"/>
          </p:stSnd>
        </p:sndAc>
      </p:transition>
    </mc:Choice>
    <mc:Fallback>
      <p:transition spd="slow">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solidFill>
              </a:rPr>
              <a:t>Immigration	</a:t>
            </a:r>
            <a:r>
              <a:rPr lang="en-US" dirty="0" smtClean="0"/>
              <a:t>- is it a threat or not?	</a:t>
            </a:r>
            <a:endParaRPr lang="ru-RU" dirty="0"/>
          </a:p>
        </p:txBody>
      </p:sp>
      <p:sp>
        <p:nvSpPr>
          <p:cNvPr id="3" name="Content Placeholder 2"/>
          <p:cNvSpPr>
            <a:spLocks noGrp="1"/>
          </p:cNvSpPr>
          <p:nvPr>
            <p:ph idx="1"/>
          </p:nvPr>
        </p:nvSpPr>
        <p:spPr/>
        <p:txBody>
          <a:bodyPr/>
          <a:lstStyle/>
          <a:p>
            <a:r>
              <a:rPr lang="en-US" dirty="0"/>
              <a:t>examine and compare borders around the world and their related </a:t>
            </a:r>
            <a:r>
              <a:rPr lang="en-US" dirty="0" smtClean="0"/>
              <a:t>issues</a:t>
            </a:r>
          </a:p>
          <a:p>
            <a:r>
              <a:rPr lang="en-US" dirty="0" smtClean="0"/>
              <a:t>Research on </a:t>
            </a:r>
            <a:r>
              <a:rPr lang="en-US" dirty="0"/>
              <a:t>rights people have when they enter another </a:t>
            </a:r>
            <a:r>
              <a:rPr lang="en-US" dirty="0" smtClean="0"/>
              <a:t>country</a:t>
            </a:r>
          </a:p>
          <a:p>
            <a:r>
              <a:rPr lang="en-US" dirty="0" smtClean="0"/>
              <a:t>Do you approve of immigration?</a:t>
            </a:r>
          </a:p>
          <a:p>
            <a:r>
              <a:rPr lang="en-US" dirty="0" smtClean="0"/>
              <a:t>What makes people cross borders illegally? </a:t>
            </a:r>
          </a:p>
          <a:p>
            <a:r>
              <a:rPr lang="en-US" u="sng" dirty="0" smtClean="0">
                <a:solidFill>
                  <a:schemeClr val="accent6"/>
                </a:solidFill>
              </a:rPr>
              <a:t>As an example use immigration issues relates to the country you are from</a:t>
            </a:r>
            <a:endParaRPr lang="ru-RU" u="sng" dirty="0">
              <a:solidFill>
                <a:schemeClr val="accent6"/>
              </a:solidFill>
            </a:endParaRPr>
          </a:p>
        </p:txBody>
      </p:sp>
    </p:spTree>
    <p:extLst>
      <p:ext uri="{BB962C8B-B14F-4D97-AF65-F5344CB8AC3E}">
        <p14:creationId xmlns:p14="http://schemas.microsoft.com/office/powerpoint/2010/main" val="4232797926"/>
      </p:ext>
    </p:extLst>
  </p:cSld>
  <p:clrMapOvr>
    <a:masterClrMapping/>
  </p:clrMapOvr>
  <mc:AlternateContent xmlns:mc="http://schemas.openxmlformats.org/markup-compatibility/2006">
    <mc:Choice xmlns:p14="http://schemas.microsoft.com/office/powerpoint/2010/main" Requires="p14">
      <p:transition spd="slow" p14:dur="1250">
        <p14:flip dir="r"/>
        <p:sndAc>
          <p:stSnd>
            <p:snd r:embed="rId2" name="suction.wav"/>
          </p:stSnd>
        </p:sndAc>
      </p:transition>
    </mc:Choice>
    <mc:Fallback>
      <p:transition spd="slow">
        <p:fade/>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 modern times, the concept of a marchland has been replaced by that of the clearly defined and demarcated border. For the purposes of </a:t>
            </a: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solidFill>
                  <a:schemeClr val="bg2">
                    <a:lumMod val="60000"/>
                    <a:lumOff val="40000"/>
                  </a:schemeClr>
                </a:solidFill>
                <a:hlinkClick r:id="rId3" tooltip="Border control"/>
              </a:rPr>
              <a:t>border control</a:t>
            </a:r>
            <a:r>
              <a:rPr lang="en-US" dirty="0">
                <a:solidFill>
                  <a:schemeClr val="bg2">
                    <a:lumMod val="60000"/>
                    <a:lumOff val="40000"/>
                  </a:schemeClr>
                </a:solidFill>
              </a:rPr>
              <a:t>, </a:t>
            </a:r>
            <a:r>
              <a:rPr lang="en-US" dirty="0">
                <a:solidFill>
                  <a:schemeClr val="bg2">
                    <a:lumMod val="60000"/>
                    <a:lumOff val="40000"/>
                  </a:schemeClr>
                </a:solidFill>
                <a:hlinkClick r:id="rId4" tooltip="Airport"/>
              </a:rPr>
              <a:t>airports</a:t>
            </a:r>
            <a:r>
              <a:rPr lang="en-US" dirty="0">
                <a:solidFill>
                  <a:schemeClr val="bg2">
                    <a:lumMod val="60000"/>
                    <a:lumOff val="40000"/>
                  </a:schemeClr>
                </a:solidFill>
              </a:rPr>
              <a:t> and </a:t>
            </a:r>
            <a:r>
              <a:rPr lang="en-US" dirty="0">
                <a:solidFill>
                  <a:schemeClr val="bg2">
                    <a:lumMod val="60000"/>
                    <a:lumOff val="40000"/>
                  </a:schemeClr>
                </a:solidFill>
                <a:hlinkClick r:id="rId5" tooltip="Seaport"/>
              </a:rPr>
              <a:t>seaports</a:t>
            </a:r>
            <a:r>
              <a:rPr lang="en-US" dirty="0">
                <a:solidFill>
                  <a:schemeClr val="bg2">
                    <a:lumMod val="60000"/>
                    <a:lumOff val="40000"/>
                  </a:schemeClr>
                </a:solidFill>
              </a:rPr>
              <a:t> </a:t>
            </a:r>
            <a:r>
              <a:rPr lang="en-US" dirty="0"/>
              <a:t/>
            </a:r>
            <a:br>
              <a:rPr lang="en-US" dirty="0"/>
            </a:br>
            <a:r>
              <a:rPr lang="en-US" dirty="0"/>
              <a:t>are classed as borders</a:t>
            </a:r>
            <a:br>
              <a:rPr lang="en-US" dirty="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Most </a:t>
            </a:r>
            <a:r>
              <a:rPr lang="en-US" dirty="0"/>
              <a:t>countries have some form of border control to regulate or limit the movement of people, animals, plants, and goods into or out of the country. </a:t>
            </a:r>
          </a:p>
        </p:txBody>
      </p:sp>
      <p:pic>
        <p:nvPicPr>
          <p:cNvPr id="5" name="Content Placeholder 4"/>
          <p:cNvPicPr>
            <a:picLocks noGrp="1" noChangeAspect="1"/>
          </p:cNvPicPr>
          <p:nvPr>
            <p:ph idx="1"/>
          </p:nvPr>
        </p:nvPicPr>
        <p:blipFill>
          <a:blip r:embed="rId6"/>
          <a:stretch>
            <a:fillRect/>
          </a:stretch>
        </p:blipFill>
        <p:spPr>
          <a:xfrm>
            <a:off x="7599057" y="1549316"/>
            <a:ext cx="2552700" cy="1790700"/>
          </a:xfrm>
          <a:prstGeom prst="rect">
            <a:avLst/>
          </a:prstGeom>
        </p:spPr>
      </p:pic>
    </p:spTree>
    <p:extLst>
      <p:ext uri="{BB962C8B-B14F-4D97-AF65-F5344CB8AC3E}">
        <p14:creationId xmlns:p14="http://schemas.microsoft.com/office/powerpoint/2010/main" val="1188836012"/>
      </p:ext>
    </p:extLst>
  </p:cSld>
  <p:clrMapOvr>
    <a:masterClrMapping/>
  </p:clrMapOvr>
  <mc:AlternateContent xmlns:mc="http://schemas.openxmlformats.org/markup-compatibility/2006">
    <mc:Choice xmlns:p14="http://schemas.microsoft.com/office/powerpoint/2010/main" Requires="p14">
      <p:transition spd="slow" p14:dur="3400">
        <p14:reveal/>
        <p:sndAc>
          <p:stSnd>
            <p:snd r:embed="rId2" name="suction.wav"/>
          </p:stSnd>
        </p:sndAc>
      </p:transition>
    </mc:Choice>
    <mc:Fallback>
      <p:transition spd="slow">
        <p:fade/>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bg2">
                    <a:lumMod val="60000"/>
                    <a:lumOff val="40000"/>
                  </a:schemeClr>
                </a:solidFill>
                <a:latin typeface="Aldhabi" panose="01000000000000000000" pitchFamily="2" charset="-78"/>
                <a:cs typeface="Aldhabi" panose="01000000000000000000" pitchFamily="2" charset="-78"/>
              </a:rPr>
              <a:t>Some borders require presentation of legal paperwork </a:t>
            </a:r>
            <a:r>
              <a:rPr lang="en-US" b="1" dirty="0" smtClean="0">
                <a:solidFill>
                  <a:schemeClr val="bg2">
                    <a:lumMod val="60000"/>
                    <a:lumOff val="40000"/>
                  </a:schemeClr>
                </a:solidFill>
                <a:latin typeface="Aldhabi" panose="01000000000000000000" pitchFamily="2" charset="-78"/>
                <a:cs typeface="Aldhabi" panose="01000000000000000000" pitchFamily="2" charset="-78"/>
              </a:rPr>
              <a:t>like: </a:t>
            </a:r>
            <a:endParaRPr lang="en-US" b="1" dirty="0">
              <a:solidFill>
                <a:schemeClr val="bg2">
                  <a:lumMod val="60000"/>
                  <a:lumOff val="40000"/>
                </a:schemeClr>
              </a:solidFill>
              <a:latin typeface="Aldhabi" panose="01000000000000000000" pitchFamily="2" charset="-78"/>
              <a:cs typeface="Aldhabi" panose="01000000000000000000" pitchFamily="2" charset="-78"/>
            </a:endParaRPr>
          </a:p>
        </p:txBody>
      </p:sp>
      <p:pic>
        <p:nvPicPr>
          <p:cNvPr id="4" name="Content Placeholder 3"/>
          <p:cNvPicPr>
            <a:picLocks noGrp="1" noChangeAspect="1"/>
          </p:cNvPicPr>
          <p:nvPr>
            <p:ph idx="1"/>
          </p:nvPr>
        </p:nvPicPr>
        <p:blipFill>
          <a:blip r:embed="rId3"/>
          <a:stretch>
            <a:fillRect/>
          </a:stretch>
        </p:blipFill>
        <p:spPr>
          <a:xfrm>
            <a:off x="297032" y="2497282"/>
            <a:ext cx="2223745" cy="2422294"/>
          </a:xfrm>
          <a:prstGeom prst="rect">
            <a:avLst/>
          </a:prstGeom>
        </p:spPr>
      </p:pic>
      <p:pic>
        <p:nvPicPr>
          <p:cNvPr id="5" name="Picture 4"/>
          <p:cNvPicPr>
            <a:picLocks noChangeAspect="1"/>
          </p:cNvPicPr>
          <p:nvPr/>
        </p:nvPicPr>
        <p:blipFill>
          <a:blip r:embed="rId4"/>
          <a:stretch>
            <a:fillRect/>
          </a:stretch>
        </p:blipFill>
        <p:spPr>
          <a:xfrm>
            <a:off x="8378684" y="2494433"/>
            <a:ext cx="2438542" cy="2425143"/>
          </a:xfrm>
          <a:prstGeom prst="rect">
            <a:avLst/>
          </a:prstGeom>
        </p:spPr>
      </p:pic>
      <p:pic>
        <p:nvPicPr>
          <p:cNvPr id="7" name="Picture 6"/>
          <p:cNvPicPr>
            <a:picLocks noChangeAspect="1"/>
          </p:cNvPicPr>
          <p:nvPr/>
        </p:nvPicPr>
        <p:blipFill>
          <a:blip r:embed="rId5"/>
          <a:stretch>
            <a:fillRect/>
          </a:stretch>
        </p:blipFill>
        <p:spPr>
          <a:xfrm>
            <a:off x="3493637" y="3019450"/>
            <a:ext cx="4016673" cy="1044335"/>
          </a:xfrm>
          <a:prstGeom prst="rect">
            <a:avLst/>
          </a:prstGeom>
        </p:spPr>
      </p:pic>
    </p:spTree>
    <p:extLst>
      <p:ext uri="{BB962C8B-B14F-4D97-AF65-F5344CB8AC3E}">
        <p14:creationId xmlns:p14="http://schemas.microsoft.com/office/powerpoint/2010/main" val="677275957"/>
      </p:ext>
    </p:extLst>
  </p:cSld>
  <p:clrMapOvr>
    <a:masterClrMapping/>
  </p:clrMapOvr>
  <mc:AlternateContent xmlns:mc="http://schemas.openxmlformats.org/markup-compatibility/2006">
    <mc:Choice xmlns:p14="http://schemas.microsoft.com/office/powerpoint/2010/main" Requires="p14">
      <p:transition spd="slow" p14:dur="800">
        <p:circle/>
        <p:sndAc>
          <p:stSnd>
            <p:snd r:embed="rId2" name="suction.wav"/>
          </p:stSnd>
        </p:sndAc>
      </p:transition>
    </mc:Choice>
    <mc:Fallback>
      <p:transition spd="slow">
        <p:circle/>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779" y="164242"/>
            <a:ext cx="10131425" cy="1456267"/>
          </a:xfrm>
        </p:spPr>
        <p:txBody>
          <a:bodyPr>
            <a:normAutofit/>
          </a:bodyPr>
          <a:lstStyle/>
          <a:p>
            <a:r>
              <a:rPr lang="en-US" b="1" dirty="0">
                <a:solidFill>
                  <a:schemeClr val="bg2">
                    <a:lumMod val="60000"/>
                    <a:lumOff val="40000"/>
                  </a:schemeClr>
                </a:solidFill>
                <a:latin typeface="Aldhabi" panose="01000000000000000000" pitchFamily="2" charset="-78"/>
                <a:cs typeface="Aldhabi" panose="01000000000000000000" pitchFamily="2" charset="-78"/>
              </a:rPr>
              <a:t>In regions where smuggling, migration, and infiltration </a:t>
            </a:r>
            <a:r>
              <a:rPr lang="en-US" b="1" dirty="0" smtClean="0">
                <a:solidFill>
                  <a:schemeClr val="bg2">
                    <a:lumMod val="60000"/>
                    <a:lumOff val="40000"/>
                  </a:schemeClr>
                </a:solidFill>
                <a:latin typeface="Aldhabi" panose="01000000000000000000" pitchFamily="2" charset="-78"/>
                <a:cs typeface="Aldhabi" panose="01000000000000000000" pitchFamily="2" charset="-78"/>
              </a:rPr>
              <a:t>area </a:t>
            </a:r>
            <a:r>
              <a:rPr lang="en-US" b="1" dirty="0">
                <a:solidFill>
                  <a:schemeClr val="bg2">
                    <a:lumMod val="60000"/>
                    <a:lumOff val="40000"/>
                  </a:schemeClr>
                </a:solidFill>
                <a:latin typeface="Aldhabi" panose="01000000000000000000" pitchFamily="2" charset="-78"/>
                <a:cs typeface="Aldhabi" panose="01000000000000000000" pitchFamily="2" charset="-78"/>
              </a:rPr>
              <a:t>problem, many countries fortify </a:t>
            </a:r>
            <a:r>
              <a:rPr lang="en-US" b="1" dirty="0" smtClean="0">
                <a:solidFill>
                  <a:schemeClr val="bg2">
                    <a:lumMod val="60000"/>
                    <a:lumOff val="40000"/>
                  </a:schemeClr>
                </a:solidFill>
                <a:latin typeface="Aldhabi" panose="01000000000000000000" pitchFamily="2" charset="-78"/>
                <a:cs typeface="Aldhabi" panose="01000000000000000000" pitchFamily="2" charset="-78"/>
              </a:rPr>
              <a:t>borders</a:t>
            </a:r>
            <a:endParaRPr lang="en-US" b="1" dirty="0">
              <a:solidFill>
                <a:schemeClr val="bg2">
                  <a:lumMod val="60000"/>
                  <a:lumOff val="40000"/>
                </a:schemeClr>
              </a:solidFill>
              <a:latin typeface="Aldhabi" panose="01000000000000000000" pitchFamily="2" charset="-78"/>
              <a:cs typeface="Aldhabi" panose="01000000000000000000" pitchFamily="2" charset="-78"/>
            </a:endParaRPr>
          </a:p>
        </p:txBody>
      </p:sp>
      <p:sp>
        <p:nvSpPr>
          <p:cNvPr id="3" name="Content Placeholder 2"/>
          <p:cNvSpPr>
            <a:spLocks noGrp="1"/>
          </p:cNvSpPr>
          <p:nvPr>
            <p:ph idx="1"/>
          </p:nvPr>
        </p:nvSpPr>
        <p:spPr/>
        <p:txBody>
          <a:bodyPr/>
          <a:lstStyle/>
          <a:p>
            <a:r>
              <a:rPr lang="en-US" sz="3200" cap="all" dirty="0">
                <a:ln w="3175" cmpd="sng">
                  <a:noFill/>
                </a:ln>
                <a:solidFill>
                  <a:prstClr val="white"/>
                </a:solidFill>
                <a:latin typeface="Calibri Light" panose="020F0302020204030204"/>
                <a:ea typeface="+mj-ea"/>
                <a:cs typeface="+mj-cs"/>
              </a:rPr>
              <a:t>with </a:t>
            </a:r>
            <a:r>
              <a:rPr lang="en-US" sz="3200" cap="all" dirty="0" smtClean="0">
                <a:ln w="3175" cmpd="sng">
                  <a:noFill/>
                </a:ln>
                <a:solidFill>
                  <a:prstClr val="white"/>
                </a:solidFill>
                <a:latin typeface="Calibri Light" panose="020F0302020204030204"/>
                <a:ea typeface="+mj-ea"/>
                <a:cs typeface="+mj-cs"/>
              </a:rPr>
              <a:t>fences </a:t>
            </a:r>
            <a:r>
              <a:rPr lang="en-US" sz="3200" cap="all" dirty="0">
                <a:ln w="3175" cmpd="sng">
                  <a:noFill/>
                </a:ln>
                <a:solidFill>
                  <a:prstClr val="white"/>
                </a:solidFill>
                <a:latin typeface="Calibri Light" panose="020F0302020204030204"/>
                <a:ea typeface="+mj-ea"/>
                <a:cs typeface="+mj-cs"/>
              </a:rPr>
              <a:t>and </a:t>
            </a:r>
            <a:r>
              <a:rPr lang="en-US" sz="3200" cap="all" dirty="0">
                <a:ln w="3175" cmpd="sng">
                  <a:noFill/>
                </a:ln>
                <a:solidFill>
                  <a:prstClr val="white"/>
                </a:solidFill>
                <a:latin typeface="Calibri Light" panose="020F0302020204030204"/>
                <a:ea typeface="+mj-ea"/>
                <a:cs typeface="+mj-cs"/>
                <a:hlinkClick r:id="rId3" tooltip="Border barrier"/>
              </a:rPr>
              <a:t>barriers</a:t>
            </a:r>
            <a:r>
              <a:rPr lang="en-US" sz="3200" cap="all" dirty="0">
                <a:ln w="3175" cmpd="sng">
                  <a:noFill/>
                </a:ln>
                <a:solidFill>
                  <a:prstClr val="white"/>
                </a:solidFill>
                <a:latin typeface="Calibri Light" panose="020F0302020204030204"/>
                <a:ea typeface="+mj-ea"/>
                <a:cs typeface="+mj-cs"/>
              </a:rPr>
              <a:t> </a:t>
            </a:r>
            <a:endParaRPr lang="en-US" sz="3200" cap="all" dirty="0" smtClean="0">
              <a:ln w="3175" cmpd="sng">
                <a:noFill/>
              </a:ln>
              <a:solidFill>
                <a:prstClr val="white"/>
              </a:solidFill>
              <a:latin typeface="Calibri Light" panose="020F0302020204030204"/>
              <a:ea typeface="+mj-ea"/>
              <a:cs typeface="+mj-cs"/>
            </a:endParaRPr>
          </a:p>
          <a:p>
            <a:r>
              <a:rPr lang="en-US" sz="3200" cap="all" dirty="0" smtClean="0">
                <a:ln w="3175" cmpd="sng">
                  <a:noFill/>
                </a:ln>
                <a:solidFill>
                  <a:prstClr val="white"/>
                </a:solidFill>
                <a:latin typeface="Calibri Light" panose="020F0302020204030204"/>
                <a:ea typeface="+mj-ea"/>
                <a:cs typeface="+mj-cs"/>
              </a:rPr>
              <a:t>and </a:t>
            </a:r>
            <a:r>
              <a:rPr lang="en-US" sz="3200" cap="all" dirty="0">
                <a:ln w="3175" cmpd="sng">
                  <a:noFill/>
                </a:ln>
                <a:solidFill>
                  <a:prstClr val="white"/>
                </a:solidFill>
                <a:latin typeface="Calibri Light" panose="020F0302020204030204"/>
                <a:ea typeface="+mj-ea"/>
                <a:cs typeface="+mj-cs"/>
              </a:rPr>
              <a:t>institute formal </a:t>
            </a:r>
            <a:r>
              <a:rPr lang="en-US" sz="3200" cap="all" dirty="0">
                <a:ln w="3175" cmpd="sng">
                  <a:noFill/>
                </a:ln>
                <a:solidFill>
                  <a:prstClr val="white"/>
                </a:solidFill>
                <a:latin typeface="Calibri Light" panose="020F0302020204030204"/>
                <a:ea typeface="+mj-ea"/>
                <a:cs typeface="+mj-cs"/>
                <a:hlinkClick r:id="rId4" tooltip="Border control"/>
              </a:rPr>
              <a:t>border control</a:t>
            </a:r>
            <a:r>
              <a:rPr lang="en-US" sz="3200" cap="all" dirty="0">
                <a:ln w="3175" cmpd="sng">
                  <a:noFill/>
                </a:ln>
                <a:solidFill>
                  <a:prstClr val="white"/>
                </a:solidFill>
                <a:latin typeface="Calibri Light" panose="020F0302020204030204"/>
                <a:ea typeface="+mj-ea"/>
                <a:cs typeface="+mj-cs"/>
              </a:rPr>
              <a:t> procedures</a:t>
            </a:r>
            <a:endParaRPr lang="en-US" dirty="0"/>
          </a:p>
        </p:txBody>
      </p:sp>
      <p:pic>
        <p:nvPicPr>
          <p:cNvPr id="4" name="Picture 3"/>
          <p:cNvPicPr>
            <a:picLocks noChangeAspect="1"/>
          </p:cNvPicPr>
          <p:nvPr/>
        </p:nvPicPr>
        <p:blipFill>
          <a:blip r:embed="rId5"/>
          <a:stretch>
            <a:fillRect/>
          </a:stretch>
        </p:blipFill>
        <p:spPr>
          <a:xfrm>
            <a:off x="759425" y="1835207"/>
            <a:ext cx="1613071" cy="1613071"/>
          </a:xfrm>
          <a:prstGeom prst="rect">
            <a:avLst/>
          </a:prstGeom>
        </p:spPr>
      </p:pic>
      <p:pic>
        <p:nvPicPr>
          <p:cNvPr id="5" name="Picture 4"/>
          <p:cNvPicPr>
            <a:picLocks noChangeAspect="1"/>
          </p:cNvPicPr>
          <p:nvPr/>
        </p:nvPicPr>
        <p:blipFill>
          <a:blip r:embed="rId6"/>
          <a:stretch>
            <a:fillRect/>
          </a:stretch>
        </p:blipFill>
        <p:spPr>
          <a:xfrm>
            <a:off x="4408766" y="1843401"/>
            <a:ext cx="1613071" cy="1613071"/>
          </a:xfrm>
          <a:prstGeom prst="rect">
            <a:avLst/>
          </a:prstGeom>
        </p:spPr>
      </p:pic>
      <p:pic>
        <p:nvPicPr>
          <p:cNvPr id="6" name="Picture 5"/>
          <p:cNvPicPr>
            <a:picLocks noChangeAspect="1"/>
          </p:cNvPicPr>
          <p:nvPr/>
        </p:nvPicPr>
        <p:blipFill>
          <a:blip r:embed="rId7"/>
          <a:stretch>
            <a:fillRect/>
          </a:stretch>
        </p:blipFill>
        <p:spPr>
          <a:xfrm>
            <a:off x="8058107" y="1843401"/>
            <a:ext cx="1604876" cy="1604876"/>
          </a:xfrm>
          <a:prstGeom prst="rect">
            <a:avLst/>
          </a:prstGeom>
        </p:spPr>
      </p:pic>
      <p:pic>
        <p:nvPicPr>
          <p:cNvPr id="7" name="Picture 6"/>
          <p:cNvPicPr>
            <a:picLocks noChangeAspect="1"/>
          </p:cNvPicPr>
          <p:nvPr/>
        </p:nvPicPr>
        <p:blipFill>
          <a:blip r:embed="rId8"/>
          <a:stretch>
            <a:fillRect/>
          </a:stretch>
        </p:blipFill>
        <p:spPr>
          <a:xfrm>
            <a:off x="611144" y="4519354"/>
            <a:ext cx="2781300" cy="1724025"/>
          </a:xfrm>
          <a:prstGeom prst="rect">
            <a:avLst/>
          </a:prstGeom>
        </p:spPr>
      </p:pic>
      <p:pic>
        <p:nvPicPr>
          <p:cNvPr id="8" name="Picture 7"/>
          <p:cNvPicPr>
            <a:picLocks noChangeAspect="1"/>
          </p:cNvPicPr>
          <p:nvPr/>
        </p:nvPicPr>
        <p:blipFill>
          <a:blip r:embed="rId9"/>
          <a:stretch>
            <a:fillRect/>
          </a:stretch>
        </p:blipFill>
        <p:spPr>
          <a:xfrm>
            <a:off x="4164742" y="4598258"/>
            <a:ext cx="2857500" cy="1714500"/>
          </a:xfrm>
          <a:prstGeom prst="rect">
            <a:avLst/>
          </a:prstGeom>
        </p:spPr>
      </p:pic>
      <p:pic>
        <p:nvPicPr>
          <p:cNvPr id="9" name="Picture 8"/>
          <p:cNvPicPr>
            <a:picLocks noChangeAspect="1"/>
          </p:cNvPicPr>
          <p:nvPr/>
        </p:nvPicPr>
        <p:blipFill>
          <a:blip r:embed="rId10"/>
          <a:stretch>
            <a:fillRect/>
          </a:stretch>
        </p:blipFill>
        <p:spPr>
          <a:xfrm>
            <a:off x="7752418" y="4598257"/>
            <a:ext cx="2569593" cy="1808641"/>
          </a:xfrm>
          <a:prstGeom prst="rect">
            <a:avLst/>
          </a:prstGeom>
        </p:spPr>
      </p:pic>
    </p:spTree>
    <p:extLst>
      <p:ext uri="{BB962C8B-B14F-4D97-AF65-F5344CB8AC3E}">
        <p14:creationId xmlns:p14="http://schemas.microsoft.com/office/powerpoint/2010/main" val="815148924"/>
      </p:ext>
    </p:extLst>
  </p:cSld>
  <p:clrMapOvr>
    <a:masterClrMapping/>
  </p:clrMapOvr>
  <mc:AlternateContent xmlns:mc="http://schemas.openxmlformats.org/markup-compatibility/2006">
    <mc:Choice xmlns:p14="http://schemas.microsoft.com/office/powerpoint/2010/main" Requires="p14">
      <p:transition spd="slow">
        <p14:flash/>
        <p:sndAc>
          <p:stSnd>
            <p:snd r:embed="rId2" name="suction.wav"/>
          </p:stSnd>
        </p:sndAc>
      </p:transition>
    </mc:Choice>
    <mc:Fallback>
      <p:transition spd="slow">
        <p:fade/>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fill="hold"/>
                                        <p:tgtEl>
                                          <p:spTgt spid="8"/>
                                        </p:tgtEl>
                                        <p:attrNameLst>
                                          <p:attrName>ppt_x</p:attrName>
                                        </p:attrNameLst>
                                      </p:cBhvr>
                                      <p:tavLst>
                                        <p:tav tm="0">
                                          <p:val>
                                            <p:strVal val="#ppt_x"/>
                                          </p:val>
                                        </p:tav>
                                        <p:tav tm="100000">
                                          <p:val>
                                            <p:strVal val="#ppt_x"/>
                                          </p:val>
                                        </p:tav>
                                      </p:tavLst>
                                    </p:anim>
                                    <p:anim calcmode="lin" valueType="num">
                                      <p:cBhvr additive="base">
                                        <p:cTn id="4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131425" cy="1456267"/>
          </a:xfrm>
        </p:spPr>
        <p:txBody>
          <a:bodyPr>
            <a:normAutofit/>
          </a:bodyPr>
          <a:lstStyle/>
          <a:p>
            <a:r>
              <a:rPr lang="en-US" sz="2800" dirty="0">
                <a:solidFill>
                  <a:schemeClr val="bg2">
                    <a:lumMod val="60000"/>
                    <a:lumOff val="40000"/>
                  </a:schemeClr>
                </a:solidFill>
              </a:rPr>
              <a:t>https://www.youtube.com/watch?v=Fl8ToeCWfS4</a:t>
            </a:r>
          </a:p>
        </p:txBody>
      </p:sp>
      <p:sp>
        <p:nvSpPr>
          <p:cNvPr id="3" name="Content Placeholder 2"/>
          <p:cNvSpPr>
            <a:spLocks noGrp="1"/>
          </p:cNvSpPr>
          <p:nvPr>
            <p:ph idx="1"/>
          </p:nvPr>
        </p:nvSpPr>
        <p:spPr>
          <a:xfrm>
            <a:off x="238878" y="2567760"/>
            <a:ext cx="4826833" cy="4258733"/>
          </a:xfrm>
        </p:spPr>
        <p:txBody>
          <a:bodyPr>
            <a:normAutofit/>
          </a:bodyPr>
          <a:lstStyle/>
          <a:p>
            <a:r>
              <a:rPr lang="en-US" sz="2800" i="1" dirty="0">
                <a:solidFill>
                  <a:schemeClr val="accent5">
                    <a:lumMod val="60000"/>
                    <a:lumOff val="40000"/>
                  </a:schemeClr>
                </a:solidFill>
              </a:rPr>
              <a:t>A Short film by Porter </a:t>
            </a:r>
            <a:r>
              <a:rPr lang="en-US" sz="2800" i="1" dirty="0" err="1">
                <a:solidFill>
                  <a:schemeClr val="accent5">
                    <a:lumMod val="60000"/>
                    <a:lumOff val="40000"/>
                  </a:schemeClr>
                </a:solidFill>
              </a:rPr>
              <a:t>Speakman</a:t>
            </a:r>
            <a:r>
              <a:rPr lang="en-US" sz="2800" i="1" dirty="0">
                <a:solidFill>
                  <a:schemeClr val="accent5">
                    <a:lumMod val="60000"/>
                    <a:lumOff val="40000"/>
                  </a:schemeClr>
                </a:solidFill>
              </a:rPr>
              <a:t>, Jr. </a:t>
            </a:r>
            <a:r>
              <a:rPr lang="en-US" sz="2800" i="1" dirty="0" smtClean="0">
                <a:solidFill>
                  <a:schemeClr val="accent5">
                    <a:lumMod val="60000"/>
                    <a:lumOff val="40000"/>
                  </a:schemeClr>
                </a:solidFill>
              </a:rPr>
              <a:t>(@</a:t>
            </a:r>
            <a:r>
              <a:rPr lang="en-US" sz="2800" i="1" dirty="0" err="1" smtClean="0">
                <a:solidFill>
                  <a:schemeClr val="accent5">
                    <a:lumMod val="60000"/>
                    <a:lumOff val="40000"/>
                  </a:schemeClr>
                </a:solidFill>
              </a:rPr>
              <a:t>porterspeakman</a:t>
            </a:r>
            <a:r>
              <a:rPr lang="en-US" sz="2800" i="1" dirty="0" smtClean="0">
                <a:solidFill>
                  <a:schemeClr val="accent5">
                    <a:lumMod val="60000"/>
                    <a:lumOff val="40000"/>
                  </a:schemeClr>
                </a:solidFill>
              </a:rPr>
              <a:t>) </a:t>
            </a:r>
          </a:p>
          <a:p>
            <a:pPr marL="0" indent="0">
              <a:buNone/>
            </a:pPr>
            <a:r>
              <a:rPr lang="en-US" sz="2800" i="1" dirty="0" smtClean="0">
                <a:solidFill>
                  <a:schemeClr val="accent5">
                    <a:lumMod val="60000"/>
                    <a:lumOff val="40000"/>
                  </a:schemeClr>
                </a:solidFill>
              </a:rPr>
              <a:t>"</a:t>
            </a:r>
            <a:r>
              <a:rPr lang="en-US" sz="2800" i="1" dirty="0">
                <a:solidFill>
                  <a:schemeClr val="accent5">
                    <a:lumMod val="60000"/>
                    <a:lumOff val="40000"/>
                  </a:schemeClr>
                </a:solidFill>
              </a:rPr>
              <a:t>The Checkpoint" looks at the system of Israeli checkpoints in the West Banks and the daily routine Palestinians must face going through the Bethlehem Checkpoint.</a:t>
            </a:r>
          </a:p>
        </p:txBody>
      </p:sp>
      <p:pic>
        <p:nvPicPr>
          <p:cNvPr id="5" name="Picture 4"/>
          <p:cNvPicPr>
            <a:picLocks noChangeAspect="1"/>
          </p:cNvPicPr>
          <p:nvPr/>
        </p:nvPicPr>
        <p:blipFill>
          <a:blip r:embed="rId4"/>
          <a:stretch>
            <a:fillRect/>
          </a:stretch>
        </p:blipFill>
        <p:spPr>
          <a:xfrm>
            <a:off x="4836824" y="1270417"/>
            <a:ext cx="7080355" cy="5310266"/>
          </a:xfrm>
          <a:prstGeom prst="rect">
            <a:avLst/>
          </a:prstGeom>
        </p:spPr>
      </p:pic>
    </p:spTree>
    <p:extLst>
      <p:ext uri="{BB962C8B-B14F-4D97-AF65-F5344CB8AC3E}">
        <p14:creationId xmlns:p14="http://schemas.microsoft.com/office/powerpoint/2010/main" val="2337342008"/>
      </p:ext>
    </p:extLst>
  </p:cSld>
  <p:clrMapOvr>
    <a:masterClrMapping/>
  </p:clrMapOvr>
  <mc:AlternateContent xmlns:mc="http://schemas.openxmlformats.org/markup-compatibility/2006">
    <mc:Choice xmlns:p14="http://schemas.microsoft.com/office/powerpoint/2010/main" Requires="p14">
      <p:transition spd="slow" p14:dur="2000">
        <p:sndAc>
          <p:stSnd>
            <p:snd r:embed="rId3" name="suction.wav"/>
          </p:stSnd>
        </p:sndAc>
      </p:transition>
    </mc:Choice>
    <mc:Fallback>
      <p:transition spd="slow">
        <p:sndAc>
          <p:stSnd>
            <p:snd r:embed="rId3"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0000"/>
                </a:solidFill>
                <a:latin typeface="Andalus" panose="02020603050405020304" pitchFamily="18" charset="-78"/>
                <a:cs typeface="Andalus" panose="02020603050405020304" pitchFamily="18" charset="-78"/>
              </a:rPr>
              <a:t>Borders may even be completely unmarked, typically in remote or forested regions</a:t>
            </a:r>
          </a:p>
        </p:txBody>
      </p:sp>
      <p:pic>
        <p:nvPicPr>
          <p:cNvPr id="4" name="Content Placeholder 3"/>
          <p:cNvPicPr>
            <a:picLocks noGrp="1" noChangeAspect="1"/>
          </p:cNvPicPr>
          <p:nvPr>
            <p:ph idx="1"/>
          </p:nvPr>
        </p:nvPicPr>
        <p:blipFill>
          <a:blip r:embed="rId3"/>
          <a:stretch>
            <a:fillRect/>
          </a:stretch>
        </p:blipFill>
        <p:spPr>
          <a:xfrm>
            <a:off x="511732" y="2325495"/>
            <a:ext cx="4012533" cy="2032322"/>
          </a:xfrm>
          <a:prstGeom prst="rect">
            <a:avLst/>
          </a:prstGeom>
        </p:spPr>
      </p:pic>
      <p:pic>
        <p:nvPicPr>
          <p:cNvPr id="5" name="Picture 4"/>
          <p:cNvPicPr>
            <a:picLocks noChangeAspect="1"/>
          </p:cNvPicPr>
          <p:nvPr/>
        </p:nvPicPr>
        <p:blipFill>
          <a:blip r:embed="rId4"/>
          <a:stretch>
            <a:fillRect/>
          </a:stretch>
        </p:blipFill>
        <p:spPr>
          <a:xfrm>
            <a:off x="5148004" y="2325495"/>
            <a:ext cx="2589899" cy="3453199"/>
          </a:xfrm>
          <a:prstGeom prst="rect">
            <a:avLst/>
          </a:prstGeom>
        </p:spPr>
      </p:pic>
      <p:pic>
        <p:nvPicPr>
          <p:cNvPr id="6" name="Picture 5"/>
          <p:cNvPicPr>
            <a:picLocks noChangeAspect="1"/>
          </p:cNvPicPr>
          <p:nvPr/>
        </p:nvPicPr>
        <p:blipFill>
          <a:blip r:embed="rId5"/>
          <a:stretch>
            <a:fillRect/>
          </a:stretch>
        </p:blipFill>
        <p:spPr>
          <a:xfrm>
            <a:off x="8374276" y="2382019"/>
            <a:ext cx="3248709" cy="1819277"/>
          </a:xfrm>
          <a:prstGeom prst="rect">
            <a:avLst/>
          </a:prstGeom>
        </p:spPr>
      </p:pic>
    </p:spTree>
    <p:extLst>
      <p:ext uri="{BB962C8B-B14F-4D97-AF65-F5344CB8AC3E}">
        <p14:creationId xmlns:p14="http://schemas.microsoft.com/office/powerpoint/2010/main" val="16288434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sndAc>
          <p:stSnd>
            <p:snd r:embed="rId2" name="suction.wav"/>
          </p:stSnd>
        </p:sndAc>
      </p:transition>
    </mc:Choice>
    <mc:Fallback>
      <p:transition spd="slow">
        <p:fade/>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288" y="166122"/>
            <a:ext cx="10131425" cy="1456267"/>
          </a:xfrm>
        </p:spPr>
        <p:txBody>
          <a:bodyPr>
            <a:normAutofit fontScale="90000"/>
          </a:bodyPr>
          <a:lstStyle/>
          <a:p>
            <a:r>
              <a:rPr lang="en-US" dirty="0" smtClean="0">
                <a:solidFill>
                  <a:srgbClr val="FF0000"/>
                </a:solidFill>
                <a:latin typeface="Algerian" panose="04020705040A02060702" pitchFamily="82" charset="0"/>
              </a:rPr>
              <a:t>               Why do people cross borders</a:t>
            </a:r>
            <a:r>
              <a:rPr lang="en-US" dirty="0">
                <a:solidFill>
                  <a:srgbClr val="FF0000"/>
                </a:solidFill>
                <a:latin typeface="Algerian" panose="04020705040A02060702" pitchFamily="82" charset="0"/>
              </a:rPr>
              <a:t>?</a:t>
            </a:r>
            <a:br>
              <a:rPr lang="en-US" dirty="0">
                <a:solidFill>
                  <a:srgbClr val="FF0000"/>
                </a:solidFill>
                <a:latin typeface="Algerian" panose="04020705040A02060702" pitchFamily="82" charset="0"/>
              </a:rPr>
            </a:br>
            <a:r>
              <a:rPr lang="en-US" dirty="0" smtClean="0">
                <a:solidFill>
                  <a:srgbClr val="FF0000"/>
                </a:solidFill>
                <a:latin typeface="Algerian" panose="04020705040A02060702" pitchFamily="82" charset="0"/>
              </a:rPr>
              <a:t/>
            </a:r>
            <a:br>
              <a:rPr lang="en-US" dirty="0" smtClean="0">
                <a:solidFill>
                  <a:srgbClr val="FF0000"/>
                </a:solidFill>
                <a:latin typeface="Algerian" panose="04020705040A02060702" pitchFamily="82" charset="0"/>
              </a:rPr>
            </a:br>
            <a:r>
              <a:rPr lang="en-US" dirty="0">
                <a:solidFill>
                  <a:srgbClr val="FF0000"/>
                </a:solidFill>
                <a:latin typeface="Algerian" panose="04020705040A02060702" pitchFamily="82" charset="0"/>
              </a:rPr>
              <a:t> </a:t>
            </a:r>
            <a:r>
              <a:rPr lang="en-US" dirty="0" smtClean="0">
                <a:solidFill>
                  <a:srgbClr val="FF0000"/>
                </a:solidFill>
                <a:latin typeface="Algerian" panose="04020705040A02060702" pitchFamily="82" charset="0"/>
              </a:rPr>
              <a:t>                           </a:t>
            </a:r>
            <a:endParaRPr lang="en-US" sz="1100" dirty="0">
              <a:solidFill>
                <a:schemeClr val="bg2">
                  <a:lumMod val="40000"/>
                  <a:lumOff val="60000"/>
                </a:schemeClr>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r>
              <a:rPr lang="en-US" b="1" dirty="0" smtClean="0">
                <a:solidFill>
                  <a:schemeClr val="accent4">
                    <a:lumMod val="60000"/>
                    <a:lumOff val="40000"/>
                  </a:schemeClr>
                </a:solidFill>
              </a:rPr>
              <a:t>Migration</a:t>
            </a:r>
          </a:p>
          <a:p>
            <a:r>
              <a:rPr lang="en-US" b="1" dirty="0" smtClean="0">
                <a:solidFill>
                  <a:schemeClr val="accent4">
                    <a:lumMod val="60000"/>
                    <a:lumOff val="40000"/>
                  </a:schemeClr>
                </a:solidFill>
              </a:rPr>
              <a:t>Illegal immigration </a:t>
            </a:r>
          </a:p>
        </p:txBody>
      </p:sp>
      <p:pic>
        <p:nvPicPr>
          <p:cNvPr id="6" name="Picture 5"/>
          <p:cNvPicPr>
            <a:picLocks noChangeAspect="1"/>
          </p:cNvPicPr>
          <p:nvPr/>
        </p:nvPicPr>
        <p:blipFill>
          <a:blip r:embed="rId3"/>
          <a:stretch>
            <a:fillRect/>
          </a:stretch>
        </p:blipFill>
        <p:spPr>
          <a:xfrm>
            <a:off x="2867540" y="1823508"/>
            <a:ext cx="2865394" cy="2143125"/>
          </a:xfrm>
          <a:prstGeom prst="rect">
            <a:avLst/>
          </a:prstGeom>
        </p:spPr>
      </p:pic>
      <p:pic>
        <p:nvPicPr>
          <p:cNvPr id="7" name="Picture 6"/>
          <p:cNvPicPr>
            <a:picLocks noChangeAspect="1"/>
          </p:cNvPicPr>
          <p:nvPr/>
        </p:nvPicPr>
        <p:blipFill>
          <a:blip r:embed="rId4"/>
          <a:stretch>
            <a:fillRect/>
          </a:stretch>
        </p:blipFill>
        <p:spPr>
          <a:xfrm>
            <a:off x="2876249" y="4399649"/>
            <a:ext cx="2847975" cy="2276475"/>
          </a:xfrm>
          <a:prstGeom prst="rect">
            <a:avLst/>
          </a:prstGeom>
        </p:spPr>
      </p:pic>
      <p:pic>
        <p:nvPicPr>
          <p:cNvPr id="8" name="Picture 7"/>
          <p:cNvPicPr>
            <a:picLocks noChangeAspect="1"/>
          </p:cNvPicPr>
          <p:nvPr/>
        </p:nvPicPr>
        <p:blipFill>
          <a:blip r:embed="rId5"/>
          <a:stretch>
            <a:fillRect/>
          </a:stretch>
        </p:blipFill>
        <p:spPr>
          <a:xfrm>
            <a:off x="7544869" y="4265784"/>
            <a:ext cx="2410340" cy="2410340"/>
          </a:xfrm>
          <a:prstGeom prst="rect">
            <a:avLst/>
          </a:prstGeom>
        </p:spPr>
      </p:pic>
      <p:pic>
        <p:nvPicPr>
          <p:cNvPr id="9" name="Picture 8"/>
          <p:cNvPicPr>
            <a:picLocks noChangeAspect="1"/>
          </p:cNvPicPr>
          <p:nvPr/>
        </p:nvPicPr>
        <p:blipFill>
          <a:blip r:embed="rId6"/>
          <a:stretch>
            <a:fillRect/>
          </a:stretch>
        </p:blipFill>
        <p:spPr>
          <a:xfrm>
            <a:off x="7139768" y="1823508"/>
            <a:ext cx="3220543" cy="2143125"/>
          </a:xfrm>
          <a:prstGeom prst="rect">
            <a:avLst/>
          </a:prstGeom>
        </p:spPr>
      </p:pic>
    </p:spTree>
    <p:extLst>
      <p:ext uri="{BB962C8B-B14F-4D97-AF65-F5344CB8AC3E}">
        <p14:creationId xmlns:p14="http://schemas.microsoft.com/office/powerpoint/2010/main" val="47836369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sndAc>
          <p:stSnd>
            <p:snd r:embed="rId2" name="suction.wav"/>
          </p:stSnd>
        </p:sndAc>
      </p:transition>
    </mc:Choice>
    <mc:Fallback>
      <p:transition spd="slow">
        <p:fade/>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4">
                    <a:lumMod val="75000"/>
                  </a:schemeClr>
                </a:solidFill>
                <a:latin typeface="Algerian" panose="04020705040A02060702" pitchFamily="82" charset="0"/>
              </a:rPr>
              <a:t>BIG IDEAS</a:t>
            </a:r>
            <a:endParaRPr lang="en-US" b="1" dirty="0">
              <a:solidFill>
                <a:schemeClr val="accent4">
                  <a:lumMod val="75000"/>
                </a:schemeClr>
              </a:solidFill>
              <a:latin typeface="Algerian" panose="04020705040A02060702" pitchFamily="82" charset="0"/>
            </a:endParaRPr>
          </a:p>
        </p:txBody>
      </p:sp>
      <p:sp>
        <p:nvSpPr>
          <p:cNvPr id="3" name="Content Placeholder 2"/>
          <p:cNvSpPr>
            <a:spLocks noGrp="1"/>
          </p:cNvSpPr>
          <p:nvPr>
            <p:ph idx="1"/>
          </p:nvPr>
        </p:nvSpPr>
        <p:spPr/>
        <p:txBody>
          <a:bodyPr>
            <a:normAutofit lnSpcReduction="10000"/>
          </a:bodyPr>
          <a:lstStyle/>
          <a:p>
            <a:endParaRPr lang="en-US" b="1" dirty="0">
              <a:solidFill>
                <a:schemeClr val="bg2">
                  <a:lumMod val="20000"/>
                  <a:lumOff val="80000"/>
                </a:schemeClr>
              </a:solidFill>
            </a:endParaRPr>
          </a:p>
          <a:p>
            <a:endParaRPr lang="en-US" b="1" dirty="0" smtClean="0">
              <a:solidFill>
                <a:schemeClr val="bg2">
                  <a:lumMod val="20000"/>
                  <a:lumOff val="80000"/>
                </a:schemeClr>
              </a:solidFill>
            </a:endParaRPr>
          </a:p>
          <a:p>
            <a:endParaRPr lang="en-US" b="1" dirty="0">
              <a:solidFill>
                <a:schemeClr val="bg2">
                  <a:lumMod val="20000"/>
                  <a:lumOff val="80000"/>
                </a:schemeClr>
              </a:solidFill>
            </a:endParaRPr>
          </a:p>
          <a:p>
            <a:endParaRPr lang="en-US" b="1" dirty="0" smtClean="0">
              <a:solidFill>
                <a:schemeClr val="bg2">
                  <a:lumMod val="20000"/>
                  <a:lumOff val="80000"/>
                </a:schemeClr>
              </a:solidFill>
            </a:endParaRPr>
          </a:p>
          <a:p>
            <a:endParaRPr lang="en-US" b="1" dirty="0">
              <a:solidFill>
                <a:schemeClr val="bg2">
                  <a:lumMod val="20000"/>
                  <a:lumOff val="80000"/>
                </a:schemeClr>
              </a:solidFill>
            </a:endParaRPr>
          </a:p>
          <a:p>
            <a:endParaRPr lang="en-US" b="1" dirty="0" smtClean="0">
              <a:solidFill>
                <a:schemeClr val="bg2">
                  <a:lumMod val="20000"/>
                  <a:lumOff val="80000"/>
                </a:schemeClr>
              </a:solidFill>
            </a:endParaRPr>
          </a:p>
          <a:p>
            <a:endParaRPr lang="en-US" b="1" dirty="0" smtClean="0">
              <a:solidFill>
                <a:schemeClr val="bg2">
                  <a:lumMod val="20000"/>
                  <a:lumOff val="80000"/>
                </a:schemeClr>
              </a:solidFill>
            </a:endParaRPr>
          </a:p>
          <a:p>
            <a:r>
              <a:rPr lang="en-US" b="1" dirty="0" smtClean="0">
                <a:solidFill>
                  <a:schemeClr val="bg2">
                    <a:lumMod val="20000"/>
                    <a:lumOff val="80000"/>
                  </a:schemeClr>
                </a:solidFill>
              </a:rPr>
              <a:t>The </a:t>
            </a:r>
            <a:r>
              <a:rPr lang="en-US" b="1" dirty="0">
                <a:solidFill>
                  <a:schemeClr val="bg2">
                    <a:lumMod val="20000"/>
                    <a:lumOff val="80000"/>
                  </a:schemeClr>
                </a:solidFill>
              </a:rPr>
              <a:t>United States is a nation of immigrants from a variety of different backgrounds. These immigrants come from nations across the world, have differing reasons for living in the United States, and have unique stories about their journey. </a:t>
            </a:r>
          </a:p>
          <a:p>
            <a:pPr marL="0" indent="0">
              <a:buNone/>
            </a:pPr>
            <a:endParaRPr lang="en-US" dirty="0"/>
          </a:p>
          <a:p>
            <a:endParaRPr lang="en-US" dirty="0"/>
          </a:p>
        </p:txBody>
      </p:sp>
      <p:pic>
        <p:nvPicPr>
          <p:cNvPr id="5" name="Picture 4"/>
          <p:cNvPicPr>
            <a:picLocks noChangeAspect="1"/>
          </p:cNvPicPr>
          <p:nvPr/>
        </p:nvPicPr>
        <p:blipFill>
          <a:blip r:embed="rId3"/>
          <a:stretch>
            <a:fillRect/>
          </a:stretch>
        </p:blipFill>
        <p:spPr>
          <a:xfrm>
            <a:off x="3230493" y="194363"/>
            <a:ext cx="3223209" cy="4056362"/>
          </a:xfrm>
          <a:prstGeom prst="rect">
            <a:avLst/>
          </a:prstGeom>
        </p:spPr>
      </p:pic>
      <p:pic>
        <p:nvPicPr>
          <p:cNvPr id="6" name="Picture 5"/>
          <p:cNvPicPr>
            <a:picLocks noChangeAspect="1"/>
          </p:cNvPicPr>
          <p:nvPr/>
        </p:nvPicPr>
        <p:blipFill>
          <a:blip r:embed="rId4"/>
          <a:stretch>
            <a:fillRect/>
          </a:stretch>
        </p:blipFill>
        <p:spPr>
          <a:xfrm>
            <a:off x="6887997" y="397254"/>
            <a:ext cx="4653213" cy="3337226"/>
          </a:xfrm>
          <a:prstGeom prst="rect">
            <a:avLst/>
          </a:prstGeom>
        </p:spPr>
      </p:pic>
    </p:spTree>
    <p:extLst>
      <p:ext uri="{BB962C8B-B14F-4D97-AF65-F5344CB8AC3E}">
        <p14:creationId xmlns:p14="http://schemas.microsoft.com/office/powerpoint/2010/main" val="987717421"/>
      </p:ext>
    </p:extLst>
  </p:cSld>
  <p:clrMapOvr>
    <a:masterClrMapping/>
  </p:clrMapOvr>
  <mc:AlternateContent xmlns:mc="http://schemas.openxmlformats.org/markup-compatibility/2006">
    <mc:Choice xmlns:p14="http://schemas.microsoft.com/office/powerpoint/2010/main" Requires="p14">
      <p:transition spd="slow" p14:dur="3900">
        <p14:glitter pattern="hexagon"/>
        <p:sndAc>
          <p:stSnd>
            <p:snd r:embed="rId2" name="suction.wav"/>
          </p:stSnd>
        </p:sndAc>
      </p:transition>
    </mc:Choice>
    <mc:Fallback>
      <p:transition spd="slow">
        <p:fade/>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1704" y="255373"/>
            <a:ext cx="10131425" cy="1456267"/>
          </a:xfrm>
        </p:spPr>
        <p:txBody>
          <a:bodyPr/>
          <a:lstStyle/>
          <a:p>
            <a:r>
              <a:rPr lang="en-US" dirty="0">
                <a:solidFill>
                  <a:schemeClr val="accent4"/>
                </a:solidFill>
                <a:latin typeface="Andalus" panose="02020603050405020304" pitchFamily="18" charset="-78"/>
                <a:cs typeface="Andalus" panose="02020603050405020304" pitchFamily="18" charset="-78"/>
              </a:rPr>
              <a:t>2014 - 1,016,518 people are</a:t>
            </a:r>
            <a:r>
              <a:rPr lang="en-US" dirty="0">
                <a:solidFill>
                  <a:schemeClr val="accent4"/>
                </a:solidFill>
                <a:latin typeface="Andalus" panose="02020603050405020304" pitchFamily="18" charset="-78"/>
                <a:cs typeface="Andalus" panose="02020603050405020304" pitchFamily="18" charset="-78"/>
                <a:hlinkClick r:id="rId3"/>
              </a:rPr>
              <a:t> granted lawful permanent residence</a:t>
            </a:r>
            <a:r>
              <a:rPr lang="en-US" dirty="0">
                <a:solidFill>
                  <a:schemeClr val="accent4"/>
                </a:solidFill>
                <a:latin typeface="Andalus" panose="02020603050405020304" pitchFamily="18" charset="-78"/>
                <a:cs typeface="Andalus" panose="02020603050405020304" pitchFamily="18" charset="-78"/>
              </a:rPr>
              <a:t> in the United States</a:t>
            </a:r>
          </a:p>
        </p:txBody>
      </p:sp>
      <p:pic>
        <p:nvPicPr>
          <p:cNvPr id="4" name="Content Placeholder 3"/>
          <p:cNvPicPr>
            <a:picLocks noGrp="1" noChangeAspect="1"/>
          </p:cNvPicPr>
          <p:nvPr>
            <p:ph idx="1"/>
          </p:nvPr>
        </p:nvPicPr>
        <p:blipFill>
          <a:blip r:embed="rId4"/>
          <a:stretch>
            <a:fillRect/>
          </a:stretch>
        </p:blipFill>
        <p:spPr>
          <a:xfrm>
            <a:off x="2553730" y="1785781"/>
            <a:ext cx="6705599" cy="4923600"/>
          </a:xfrm>
          <a:prstGeom prst="rect">
            <a:avLst/>
          </a:prstGeom>
        </p:spPr>
      </p:pic>
    </p:spTree>
    <p:extLst>
      <p:ext uri="{BB962C8B-B14F-4D97-AF65-F5344CB8AC3E}">
        <p14:creationId xmlns:p14="http://schemas.microsoft.com/office/powerpoint/2010/main" val="214591749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crush"/>
        <p:sndAc>
          <p:stSnd>
            <p:snd r:embed="rId2" name="suction.wav"/>
          </p:stSnd>
        </p:sndAc>
      </p:transition>
    </mc:Choice>
    <mc:Fallback>
      <p:transition spd="slow">
        <p:fade/>
        <p:sndAc>
          <p:stSnd>
            <p:snd r:embed="rId2" name="suction.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TM03457452[[fn=Celestial]]</Template>
  <TotalTime>575</TotalTime>
  <Words>279</Words>
  <Application>Microsoft Office PowerPoint</Application>
  <PresentationFormat>Widescreen</PresentationFormat>
  <Paragraphs>38</Paragraphs>
  <Slides>11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Aldhabi</vt:lpstr>
      <vt:lpstr>Algerian</vt:lpstr>
      <vt:lpstr>Andalus</vt:lpstr>
      <vt:lpstr>Arial</vt:lpstr>
      <vt:lpstr>Calibri</vt:lpstr>
      <vt:lpstr>Calibri Light</vt:lpstr>
      <vt:lpstr>Times New Roman</vt:lpstr>
      <vt:lpstr>Celestial</vt:lpstr>
      <vt:lpstr>BORDERS AND VISAS</vt:lpstr>
      <vt:lpstr>In modern times, the concept of a marchland has been replaced by that of the clearly defined and demarcated border. For the purposes of      border control, airports and seaports  are classed as borders     Most countries have some form of border control to regulate or limit the movement of people, animals, plants, and goods into or out of the country. </vt:lpstr>
      <vt:lpstr>Some borders require presentation of legal paperwork like: </vt:lpstr>
      <vt:lpstr>In regions where smuggling, migration, and infiltration area problem, many countries fortify borders</vt:lpstr>
      <vt:lpstr>https://www.youtube.com/watch?v=Fl8ToeCWfS4</vt:lpstr>
      <vt:lpstr>Borders may even be completely unmarked, typically in remote or forested regions</vt:lpstr>
      <vt:lpstr>               Why do people cross borders?                              </vt:lpstr>
      <vt:lpstr>BIG IDEAS</vt:lpstr>
      <vt:lpstr>2014 - 1,016,518 people are granted lawful permanent residence in the United States</vt:lpstr>
      <vt:lpstr>https://www.youtube.com/watch?v=ubGzbj59_Xs  </vt:lpstr>
      <vt:lpstr>Immigration - is it a threat or not?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BORDERS AND VISAS</dc:title>
  <dc:creator>student</dc:creator>
  <cp:lastModifiedBy>Mehriban Tagiyeva</cp:lastModifiedBy>
  <cp:revision>22</cp:revision>
  <dcterms:created xsi:type="dcterms:W3CDTF">2016-10-19T07:24:14Z</dcterms:created>
  <dcterms:modified xsi:type="dcterms:W3CDTF">2016-11-24T05:08:53Z</dcterms:modified>
</cp:coreProperties>
</file>